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256" r:id="rId2"/>
    <p:sldId id="340" r:id="rId3"/>
    <p:sldId id="261" r:id="rId4"/>
    <p:sldId id="262" r:id="rId5"/>
    <p:sldId id="386" r:id="rId6"/>
    <p:sldId id="263" r:id="rId7"/>
    <p:sldId id="265" r:id="rId8"/>
    <p:sldId id="264" r:id="rId9"/>
    <p:sldId id="383" r:id="rId10"/>
    <p:sldId id="342" r:id="rId11"/>
    <p:sldId id="348" r:id="rId12"/>
    <p:sldId id="339" r:id="rId13"/>
    <p:sldId id="269" r:id="rId14"/>
    <p:sldId id="349" r:id="rId15"/>
    <p:sldId id="363" r:id="rId16"/>
    <p:sldId id="364" r:id="rId17"/>
    <p:sldId id="366" r:id="rId18"/>
    <p:sldId id="369" r:id="rId19"/>
    <p:sldId id="365" r:id="rId20"/>
    <p:sldId id="350" r:id="rId21"/>
    <p:sldId id="351" r:id="rId22"/>
    <p:sldId id="352" r:id="rId23"/>
    <p:sldId id="353" r:id="rId24"/>
    <p:sldId id="360" r:id="rId25"/>
    <p:sldId id="361" r:id="rId26"/>
    <p:sldId id="362" r:id="rId27"/>
    <p:sldId id="357" r:id="rId28"/>
    <p:sldId id="370" r:id="rId29"/>
    <p:sldId id="343" r:id="rId30"/>
    <p:sldId id="330" r:id="rId31"/>
    <p:sldId id="331" r:id="rId32"/>
    <p:sldId id="336" r:id="rId33"/>
    <p:sldId id="337" r:id="rId34"/>
    <p:sldId id="326" r:id="rId35"/>
    <p:sldId id="380" r:id="rId36"/>
    <p:sldId id="376" r:id="rId37"/>
    <p:sldId id="377" r:id="rId38"/>
    <p:sldId id="378" r:id="rId39"/>
    <p:sldId id="381" r:id="rId40"/>
    <p:sldId id="379" r:id="rId41"/>
    <p:sldId id="368" r:id="rId42"/>
    <p:sldId id="347" r:id="rId43"/>
    <p:sldId id="338" r:id="rId44"/>
    <p:sldId id="332" r:id="rId45"/>
    <p:sldId id="333" r:id="rId46"/>
    <p:sldId id="334" r:id="rId47"/>
    <p:sldId id="371" r:id="rId48"/>
    <p:sldId id="374" r:id="rId49"/>
    <p:sldId id="384" r:id="rId50"/>
    <p:sldId id="372" r:id="rId51"/>
    <p:sldId id="373" r:id="rId52"/>
    <p:sldId id="341" r:id="rId53"/>
    <p:sldId id="329" r:id="rId54"/>
    <p:sldId id="387" r:id="rId5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26"/>
  </p:normalViewPr>
  <p:slideViewPr>
    <p:cSldViewPr snapToGrid="0">
      <p:cViewPr varScale="1">
        <p:scale>
          <a:sx n="84" d="100"/>
          <a:sy n="84" d="100"/>
        </p:scale>
        <p:origin x="19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77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 sz="111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 sz="111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457644" y="-138499"/>
            <a:ext cx="13504629" cy="900308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473575" y="2032000"/>
            <a:ext cx="10287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426200" y="4965700"/>
            <a:ext cx="5886450" cy="3924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737350" y="639233"/>
            <a:ext cx="5880100" cy="3920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3400425" y="-127000"/>
            <a:ext cx="13525500" cy="9017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32781" y="-12700"/>
            <a:ext cx="16551777" cy="110345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hinking Strategically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Team Riker</a:t>
            </a:r>
            <a:endParaRPr dirty="0"/>
          </a:p>
        </p:txBody>
      </p:sp>
      <p:sp>
        <p:nvSpPr>
          <p:cNvPr id="147" name="Beyond the Prisoners Dilemma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Project “Number One”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group of men in clothing&#10;&#10;Description automatically generated">
            <a:extLst>
              <a:ext uri="{FF2B5EF4-FFF2-40B4-BE49-F238E27FC236}">
                <a16:creationId xmlns:a16="http://schemas.microsoft.com/office/drawing/2014/main" id="{9BFC2258-96AF-D9BC-324B-CD513F2055FD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0" y="152400"/>
            <a:ext cx="12954240" cy="9509760"/>
          </a:xfrm>
        </p:spPr>
      </p:pic>
    </p:spTree>
    <p:extLst>
      <p:ext uri="{BB962C8B-B14F-4D97-AF65-F5344CB8AC3E}">
        <p14:creationId xmlns:p14="http://schemas.microsoft.com/office/powerpoint/2010/main" val="4261470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ame Theory"/>
          <p:cNvSpPr txBox="1">
            <a:spLocks noGrp="1"/>
          </p:cNvSpPr>
          <p:nvPr>
            <p:ph type="title"/>
          </p:nvPr>
        </p:nvSpPr>
        <p:spPr>
          <a:xfrm>
            <a:off x="1270000" y="1796045"/>
            <a:ext cx="10464800" cy="4342820"/>
          </a:xfrm>
          <a:prstGeom prst="rect">
            <a:avLst/>
          </a:prstGeom>
        </p:spPr>
        <p:txBody>
          <a:bodyPr/>
          <a:lstStyle>
            <a:lvl1pPr>
              <a:defRPr sz="11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Mental Health in Tech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2" name="Game Theory">
            <a:extLst>
              <a:ext uri="{FF2B5EF4-FFF2-40B4-BE49-F238E27FC236}">
                <a16:creationId xmlns:a16="http://schemas.microsoft.com/office/drawing/2014/main" id="{5A6D91A6-ED90-B560-E7BB-52CD5B5823AA}"/>
              </a:ext>
            </a:extLst>
          </p:cNvPr>
          <p:cNvSpPr txBox="1">
            <a:spLocks/>
          </p:cNvSpPr>
          <p:nvPr/>
        </p:nvSpPr>
        <p:spPr>
          <a:xfrm>
            <a:off x="1263650" y="4655555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/>
              <a:t>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5284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B24C90C-D4B1-1AE2-8A18-050BCBE5F71D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27678"/>
            <a:ext cx="11160159" cy="9725922"/>
          </a:xfrm>
        </p:spPr>
      </p:pic>
    </p:spTree>
    <p:extLst>
      <p:ext uri="{BB962C8B-B14F-4D97-AF65-F5344CB8AC3E}">
        <p14:creationId xmlns:p14="http://schemas.microsoft.com/office/powerpoint/2010/main" val="260011178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HIV Testing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Wrong Data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data is plain text</a:t>
            </a:r>
          </a:p>
        </p:txBody>
      </p:sp>
      <p:pic>
        <p:nvPicPr>
          <p:cNvPr id="10" name="Picture Placeholder 9" descr="A black screen with multicolored text&#10;&#10;Description automatically generated">
            <a:extLst>
              <a:ext uri="{FF2B5EF4-FFF2-40B4-BE49-F238E27FC236}">
                <a16:creationId xmlns:a16="http://schemas.microsoft.com/office/drawing/2014/main" id="{324D8574-07C4-E696-37C3-94E987041099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8" y="3205480"/>
            <a:ext cx="18696827" cy="4140200"/>
          </a:xfrm>
        </p:spPr>
      </p:pic>
    </p:spTree>
    <p:extLst>
      <p:ext uri="{BB962C8B-B14F-4D97-AF65-F5344CB8AC3E}">
        <p14:creationId xmlns:p14="http://schemas.microsoft.com/office/powerpoint/2010/main" val="187295806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data has Html</a:t>
            </a:r>
          </a:p>
        </p:txBody>
      </p:sp>
      <p:pic>
        <p:nvPicPr>
          <p:cNvPr id="7" name="Picture Placeholder 6" descr="A black background with multicolored text&#10;&#10;Description automatically generated">
            <a:extLst>
              <a:ext uri="{FF2B5EF4-FFF2-40B4-BE49-F238E27FC236}">
                <a16:creationId xmlns:a16="http://schemas.microsoft.com/office/drawing/2014/main" id="{0354894A-7A2F-B9A1-0500-7F63ABE48E52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83" y="3279140"/>
            <a:ext cx="23959932" cy="4079240"/>
          </a:xfrm>
        </p:spPr>
      </p:pic>
    </p:spTree>
    <p:extLst>
      <p:ext uri="{BB962C8B-B14F-4D97-AF65-F5344CB8AC3E}">
        <p14:creationId xmlns:p14="http://schemas.microsoft.com/office/powerpoint/2010/main" val="288671477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has markdown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AE704AB-EA30-143C-2D0C-C12941ED80C6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13" y="2839720"/>
            <a:ext cx="32925200" cy="3911600"/>
          </a:xfrm>
        </p:spPr>
      </p:pic>
    </p:spTree>
    <p:extLst>
      <p:ext uri="{BB962C8B-B14F-4D97-AF65-F5344CB8AC3E}">
        <p14:creationId xmlns:p14="http://schemas.microsoft.com/office/powerpoint/2010/main" val="375884931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looking at another person&#10;&#10;Description automatically generated">
            <a:extLst>
              <a:ext uri="{FF2B5EF4-FFF2-40B4-BE49-F238E27FC236}">
                <a16:creationId xmlns:a16="http://schemas.microsoft.com/office/drawing/2014/main" id="{CA83C306-70C9-C825-22D5-56D985F68E5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20" y="5913"/>
            <a:ext cx="8874760" cy="9747687"/>
          </a:xfrm>
        </p:spPr>
      </p:pic>
    </p:spTree>
    <p:extLst>
      <p:ext uri="{BB962C8B-B14F-4D97-AF65-F5344CB8AC3E}">
        <p14:creationId xmlns:p14="http://schemas.microsoft.com/office/powerpoint/2010/main" val="323890723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4DA9-4D3B-180A-480E-1874F92C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Data is “Suboptimal”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5F558-59A2-4A43-A3F7-0A12FEEEB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We put ourselves in a significant bind due the the extremely messy nature of our data. However, we intended, regardless of grade to do our best and learn more in the process.</a:t>
            </a:r>
          </a:p>
        </p:txBody>
      </p:sp>
    </p:spTree>
    <p:extLst>
      <p:ext uri="{BB962C8B-B14F-4D97-AF65-F5344CB8AC3E}">
        <p14:creationId xmlns:p14="http://schemas.microsoft.com/office/powerpoint/2010/main" val="400552388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792E7E5-F4B0-4A58-B2A6-5644DE79B29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8" b="13608"/>
          <a:stretch>
            <a:fillRect/>
          </a:stretch>
        </p:blipFill>
        <p:spPr>
          <a:xfrm>
            <a:off x="1358900" y="2641600"/>
            <a:ext cx="10287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we began our </a:t>
            </a:r>
            <a:r>
              <a:rPr lang="en-US" dirty="0" err="1"/>
              <a:t>journery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10058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3BF215C-AA24-16F8-BCDF-8890B479A994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982"/>
            <a:ext cx="10566400" cy="9738618"/>
          </a:xfrm>
        </p:spPr>
      </p:pic>
    </p:spTree>
    <p:extLst>
      <p:ext uri="{BB962C8B-B14F-4D97-AF65-F5344CB8AC3E}">
        <p14:creationId xmlns:p14="http://schemas.microsoft.com/office/powerpoint/2010/main" val="226454989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DAC4BD3-F9DF-2AB1-9C95-AA1F8DB15CFF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03" b="26203"/>
          <a:stretch>
            <a:fillRect/>
          </a:stretch>
        </p:blipFill>
        <p:spPr>
          <a:xfrm>
            <a:off x="1358900" y="2641600"/>
            <a:ext cx="10287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Wrote some functions </a:t>
            </a:r>
          </a:p>
        </p:txBody>
      </p:sp>
    </p:spTree>
    <p:extLst>
      <p:ext uri="{BB962C8B-B14F-4D97-AF65-F5344CB8AC3E}">
        <p14:creationId xmlns:p14="http://schemas.microsoft.com/office/powerpoint/2010/main" val="84987300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7B353CAF-7512-E068-ED0F-A9466AD5C83D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51864"/>
            <a:ext cx="13845540" cy="750173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Wrote a Column name mapping  Dictionary </a:t>
            </a:r>
          </a:p>
        </p:txBody>
      </p:sp>
    </p:spTree>
    <p:extLst>
      <p:ext uri="{BB962C8B-B14F-4D97-AF65-F5344CB8AC3E}">
        <p14:creationId xmlns:p14="http://schemas.microsoft.com/office/powerpoint/2010/main" val="60128507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9162824-F317-F468-383C-4815F21A88E9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" b="4811"/>
          <a:stretch>
            <a:fillRect/>
          </a:stretch>
        </p:blipFill>
        <p:spPr>
          <a:xfrm>
            <a:off x="1358900" y="2641600"/>
            <a:ext cx="10287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Concatenate Qualitative columns for cleaning </a:t>
            </a:r>
          </a:p>
        </p:txBody>
      </p:sp>
    </p:spTree>
    <p:extLst>
      <p:ext uri="{BB962C8B-B14F-4D97-AF65-F5344CB8AC3E}">
        <p14:creationId xmlns:p14="http://schemas.microsoft.com/office/powerpoint/2010/main" val="289903950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1FE0F59-58F7-84E8-F5C2-30C7CAED59D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" r="2417"/>
          <a:stretch>
            <a:fillRect/>
          </a:stretch>
        </p:blipFill>
        <p:spPr>
          <a:xfrm>
            <a:off x="1358900" y="2641600"/>
            <a:ext cx="10287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Made the values consistent on 125 cols</a:t>
            </a:r>
          </a:p>
        </p:txBody>
      </p:sp>
    </p:spTree>
    <p:extLst>
      <p:ext uri="{BB962C8B-B14F-4D97-AF65-F5344CB8AC3E}">
        <p14:creationId xmlns:p14="http://schemas.microsoft.com/office/powerpoint/2010/main" val="373561817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Made the values consistent on 125 cols</a:t>
            </a:r>
          </a:p>
        </p:txBody>
      </p:sp>
      <p:pic>
        <p:nvPicPr>
          <p:cNvPr id="7" name="Picture Placeholder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169A409-CB88-3875-3398-2933D8EF749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" r="2032"/>
          <a:stretch>
            <a:fillRect/>
          </a:stretch>
        </p:blipFill>
        <p:spPr>
          <a:xfrm>
            <a:off x="1196975" y="241300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274952569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Made the values consistent on 125 cols</a:t>
            </a:r>
          </a:p>
        </p:txBody>
      </p:sp>
      <p:pic>
        <p:nvPicPr>
          <p:cNvPr id="7" name="Picture Placeholder 6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1C96CE81-FF7A-5E6D-CD6B-82EE571A995E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" r="1399"/>
          <a:stretch>
            <a:fillRect/>
          </a:stretch>
        </p:blipFill>
        <p:spPr>
          <a:xfrm>
            <a:off x="1358900" y="241300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126772300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Cleaned the Disorders for consistency and sanity</a:t>
            </a:r>
          </a:p>
        </p:txBody>
      </p:sp>
      <p:pic>
        <p:nvPicPr>
          <p:cNvPr id="7" name="Picture Placeholder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9208FC3-CB00-A003-6EEA-B67262985576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r="24225"/>
          <a:stretch>
            <a:fillRect/>
          </a:stretch>
        </p:blipFill>
        <p:spPr>
          <a:xfrm>
            <a:off x="952500" y="261112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188416773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ABD78B74-DEB5-631F-9585-0A76C369EBB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04" y="2748280"/>
            <a:ext cx="133223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Then fixed some types for fields we needed</a:t>
            </a:r>
          </a:p>
        </p:txBody>
      </p:sp>
    </p:spTree>
    <p:extLst>
      <p:ext uri="{BB962C8B-B14F-4D97-AF65-F5344CB8AC3E}">
        <p14:creationId xmlns:p14="http://schemas.microsoft.com/office/powerpoint/2010/main" val="42694501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AC31-96D4-0726-79D3-48921DED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Data Thoughts &amp;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2356B-030A-CCDA-9780-FCAC6F63B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write a survey start with an understanding of how you are going to use the data and what is important</a:t>
            </a:r>
          </a:p>
          <a:p>
            <a:r>
              <a:rPr lang="en-US" dirty="0"/>
              <a:t>Build a general schema that allows that information to be usable and allow for more exploratory analysis</a:t>
            </a:r>
          </a:p>
          <a:p>
            <a:r>
              <a:rPr lang="en-US" dirty="0"/>
              <a:t>Determine what data points are necessary ASAP so you can elide cleaning non required data.</a:t>
            </a:r>
          </a:p>
        </p:txBody>
      </p:sp>
    </p:spTree>
    <p:extLst>
      <p:ext uri="{BB962C8B-B14F-4D97-AF65-F5344CB8AC3E}">
        <p14:creationId xmlns:p14="http://schemas.microsoft.com/office/powerpoint/2010/main" val="16216908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ame Theory"/>
          <p:cNvSpPr txBox="1">
            <a:spLocks noGrp="1"/>
          </p:cNvSpPr>
          <p:nvPr>
            <p:ph type="title"/>
          </p:nvPr>
        </p:nvSpPr>
        <p:spPr>
          <a:xfrm>
            <a:off x="1270000" y="1796045"/>
            <a:ext cx="10464800" cy="4342820"/>
          </a:xfrm>
          <a:prstGeom prst="rect">
            <a:avLst/>
          </a:prstGeom>
        </p:spPr>
        <p:txBody>
          <a:bodyPr/>
          <a:lstStyle>
            <a:lvl1pPr>
              <a:defRPr sz="11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Mental Health in Tech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C2CD39-4FC6-FB7B-2AB4-D87A4B5B2FDF}"/>
              </a:ext>
            </a:extLst>
          </p:cNvPr>
          <p:cNvSpPr txBox="1"/>
          <p:nvPr/>
        </p:nvSpPr>
        <p:spPr>
          <a:xfrm>
            <a:off x="560216" y="7458452"/>
            <a:ext cx="1184514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Question 1</a:t>
            </a:r>
          </a:p>
        </p:txBody>
      </p:sp>
    </p:spTree>
    <p:extLst>
      <p:ext uri="{BB962C8B-B14F-4D97-AF65-F5344CB8AC3E}">
        <p14:creationId xmlns:p14="http://schemas.microsoft.com/office/powerpoint/2010/main" val="346410979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30 Minu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7</a:t>
            </a:r>
            <a:r>
              <a:rPr dirty="0"/>
              <a:t> Minutes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B4AC-86D3-1CA5-7486-996B573B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lack-Lato"/>
              </a:rPr>
              <a:t>Do people in Tech Companies or with Tech Roles have more MH issues than their counterparts?</a:t>
            </a:r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6470238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D2E5-7183-2705-842B-1D6E0760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lack-Lato"/>
              </a:rPr>
              <a:t>How do we get there?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90DAA-BB87-8C60-B9ED-E091A5896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099800" cy="6286500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Clean the data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Prepare 3 visualizations that will provide some insight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b="1" u="sng" dirty="0"/>
              <a:t>Split the data into tech and non tech company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Count entries in each new DF to find out sample size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Sample from both DFs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Merge Sampled DFs back together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Run visualization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b="1" u="sng" dirty="0"/>
              <a:t>Pray to Hanuman</a:t>
            </a:r>
          </a:p>
          <a:p>
            <a:pPr>
              <a:spcBef>
                <a:spcPts val="2400"/>
              </a:spcBef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1334639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the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7FFADCE9-753A-E6FE-1C6C-F015029D0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7728"/>
            <a:ext cx="13528378" cy="5927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4DC4C-9AB9-2550-1466-71F0790A0AD3}"/>
              </a:ext>
            </a:extLst>
          </p:cNvPr>
          <p:cNvSpPr txBox="1"/>
          <p:nvPr/>
        </p:nvSpPr>
        <p:spPr>
          <a:xfrm>
            <a:off x="670560" y="507226"/>
            <a:ext cx="116586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There seems to be very little correlation between MH Issues between Tech vs Non Tech Companies</a:t>
            </a:r>
          </a:p>
        </p:txBody>
      </p:sp>
    </p:spTree>
    <p:extLst>
      <p:ext uri="{BB962C8B-B14F-4D97-AF65-F5344CB8AC3E}">
        <p14:creationId xmlns:p14="http://schemas.microsoft.com/office/powerpoint/2010/main" val="134120198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D7C97800-8216-00E6-D939-2B3625D90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2207"/>
            <a:ext cx="13289302" cy="57891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687F8E-B6F5-605A-B31B-84637CD765CA}"/>
              </a:ext>
            </a:extLst>
          </p:cNvPr>
          <p:cNvSpPr txBox="1"/>
          <p:nvPr/>
        </p:nvSpPr>
        <p:spPr>
          <a:xfrm>
            <a:off x="670560" y="507226"/>
            <a:ext cx="116586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There seems to be very little correlation between MH Issues between Tech vs Non Tech Roles</a:t>
            </a:r>
          </a:p>
        </p:txBody>
      </p:sp>
    </p:spTree>
    <p:extLst>
      <p:ext uri="{BB962C8B-B14F-4D97-AF65-F5344CB8AC3E}">
        <p14:creationId xmlns:p14="http://schemas.microsoft.com/office/powerpoint/2010/main" val="314607487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ge&#10;&#10;Description automatically generated with medium confidence">
            <a:extLst>
              <a:ext uri="{FF2B5EF4-FFF2-40B4-BE49-F238E27FC236}">
                <a16:creationId xmlns:a16="http://schemas.microsoft.com/office/drawing/2014/main" id="{82BBE69E-A69E-558A-6279-FDC09C952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" y="2070011"/>
            <a:ext cx="12992636" cy="5613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46BF24-7CFE-3FB0-080F-DC16EAB8DA44}"/>
              </a:ext>
            </a:extLst>
          </p:cNvPr>
          <p:cNvSpPr txBox="1"/>
          <p:nvPr/>
        </p:nvSpPr>
        <p:spPr>
          <a:xfrm>
            <a:off x="670560" y="507226"/>
            <a:ext cx="116586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Age does have some correlation to MH issues occurring </a:t>
            </a:r>
            <a:r>
              <a:rPr lang="en-US" dirty="0"/>
              <a:t>although perhaps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age ranges would be more illustrative.</a:t>
            </a:r>
          </a:p>
        </p:txBody>
      </p:sp>
    </p:spTree>
    <p:extLst>
      <p:ext uri="{BB962C8B-B14F-4D97-AF65-F5344CB8AC3E}">
        <p14:creationId xmlns:p14="http://schemas.microsoft.com/office/powerpoint/2010/main" val="397318487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AC31-96D4-0726-79D3-48921DED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&amp; 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2356B-030A-CCDA-9780-FCAC6F63B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doesn’t seem to be any correlation between Tech and MH Issues</a:t>
            </a:r>
          </a:p>
          <a:p>
            <a:pPr lvl="1"/>
            <a:r>
              <a:rPr lang="en-US" dirty="0"/>
              <a:t>Is this because of sample size?</a:t>
            </a:r>
          </a:p>
          <a:p>
            <a:pPr lvl="1"/>
            <a:r>
              <a:rPr lang="en-US" dirty="0"/>
              <a:t>Is this because of the burdensome way the survey was structured?</a:t>
            </a:r>
          </a:p>
          <a:p>
            <a:pPr lvl="1"/>
            <a:r>
              <a:rPr lang="en-US" dirty="0"/>
              <a:t>Is Age a factor? Perhaps or it is more about the stress associated with career progression.</a:t>
            </a:r>
          </a:p>
        </p:txBody>
      </p:sp>
    </p:spTree>
    <p:extLst>
      <p:ext uri="{BB962C8B-B14F-4D97-AF65-F5344CB8AC3E}">
        <p14:creationId xmlns:p14="http://schemas.microsoft.com/office/powerpoint/2010/main" val="3611171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ame Theory"/>
          <p:cNvSpPr txBox="1">
            <a:spLocks noGrp="1"/>
          </p:cNvSpPr>
          <p:nvPr>
            <p:ph type="title"/>
          </p:nvPr>
        </p:nvSpPr>
        <p:spPr>
          <a:xfrm>
            <a:off x="1270000" y="1796045"/>
            <a:ext cx="10464800" cy="4342820"/>
          </a:xfrm>
          <a:prstGeom prst="rect">
            <a:avLst/>
          </a:prstGeom>
        </p:spPr>
        <p:txBody>
          <a:bodyPr/>
          <a:lstStyle>
            <a:lvl1pPr>
              <a:defRPr sz="11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Mental Health in Tech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C2CD39-4FC6-FB7B-2AB4-D87A4B5B2FDF}"/>
              </a:ext>
            </a:extLst>
          </p:cNvPr>
          <p:cNvSpPr txBox="1"/>
          <p:nvPr/>
        </p:nvSpPr>
        <p:spPr>
          <a:xfrm>
            <a:off x="560216" y="7458452"/>
            <a:ext cx="1184514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Question 2</a:t>
            </a:r>
          </a:p>
        </p:txBody>
      </p:sp>
    </p:spTree>
    <p:extLst>
      <p:ext uri="{BB962C8B-B14F-4D97-AF65-F5344CB8AC3E}">
        <p14:creationId xmlns:p14="http://schemas.microsoft.com/office/powerpoint/2010/main" val="20360073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B4AC-86D3-1CA5-7486-996B573B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lack-Lato"/>
              </a:rPr>
              <a:t>Do people in Companies with Wellness Programs have more MH issues then their counterparts?</a:t>
            </a:r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8906378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D2E5-7183-2705-842B-1D6E0760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lack-Lato"/>
              </a:rPr>
              <a:t>How do we get there?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90DAA-BB87-8C60-B9ED-E091A5896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099800" cy="6286500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Clean the data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Prepare 2 visualizations that will provide some insight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b="1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Split data into wellness and non wellness companies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Count entries in each new DF to find out sample size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Sample from both DFs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Merge Sampled DFs back together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Run visualization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b="1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Consider our life choices</a:t>
            </a:r>
          </a:p>
          <a:p>
            <a:pPr>
              <a:spcBef>
                <a:spcPts val="2400"/>
              </a:spcBef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2809925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bar chart&#10;&#10;Description automatically generated with medium confidence">
            <a:extLst>
              <a:ext uri="{FF2B5EF4-FFF2-40B4-BE49-F238E27FC236}">
                <a16:creationId xmlns:a16="http://schemas.microsoft.com/office/drawing/2014/main" id="{661E2409-5426-F79D-735F-33BF9068A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06"/>
            <a:ext cx="13002616" cy="567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2314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&lt;100 Slid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&gt; 50 </a:t>
            </a:r>
            <a:r>
              <a:rPr dirty="0"/>
              <a:t>Slides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1001FA30-EDA2-93D9-645D-0409FCA6F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48429"/>
            <a:ext cx="13038997" cy="565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883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AC31-96D4-0726-79D3-48921DED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&amp; 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2356B-030A-CCDA-9780-FCAC6F63B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does seem to be any correlation between Wellness Programs and MH Issues</a:t>
            </a:r>
          </a:p>
          <a:p>
            <a:pPr lvl="1"/>
            <a:r>
              <a:rPr lang="en-US" dirty="0"/>
              <a:t>Is this because of wellness programs that more people are less reluctant to admit it?</a:t>
            </a:r>
          </a:p>
          <a:p>
            <a:pPr lvl="1"/>
            <a:r>
              <a:rPr lang="en-US" dirty="0"/>
              <a:t>Is this because of wellness programs that more people seek help?</a:t>
            </a:r>
          </a:p>
          <a:p>
            <a:pPr lvl="1"/>
            <a:r>
              <a:rPr lang="en-US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9309341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ame Theory"/>
          <p:cNvSpPr txBox="1">
            <a:spLocks noGrp="1"/>
          </p:cNvSpPr>
          <p:nvPr>
            <p:ph type="title"/>
          </p:nvPr>
        </p:nvSpPr>
        <p:spPr>
          <a:xfrm>
            <a:off x="1270000" y="1796045"/>
            <a:ext cx="10464800" cy="4342820"/>
          </a:xfrm>
          <a:prstGeom prst="rect">
            <a:avLst/>
          </a:prstGeom>
        </p:spPr>
        <p:txBody>
          <a:bodyPr/>
          <a:lstStyle>
            <a:lvl1pPr>
              <a:defRPr sz="11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Mental Health in Tech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C2CD39-4FC6-FB7B-2AB4-D87A4B5B2FDF}"/>
              </a:ext>
            </a:extLst>
          </p:cNvPr>
          <p:cNvSpPr txBox="1"/>
          <p:nvPr/>
        </p:nvSpPr>
        <p:spPr>
          <a:xfrm>
            <a:off x="560216" y="7458452"/>
            <a:ext cx="1184514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Question 3</a:t>
            </a:r>
          </a:p>
        </p:txBody>
      </p:sp>
    </p:spTree>
    <p:extLst>
      <p:ext uri="{BB962C8B-B14F-4D97-AF65-F5344CB8AC3E}">
        <p14:creationId xmlns:p14="http://schemas.microsoft.com/office/powerpoint/2010/main" val="293577188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B4AC-86D3-1CA5-7486-996B573B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lack-Lato"/>
              </a:rPr>
              <a:t>Do USA Tech Employees have more MH issues than International Tech Employees?</a:t>
            </a:r>
            <a:br>
              <a:rPr lang="en-US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lack-Lato"/>
              </a:rPr>
            </a:br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6103330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D2E5-7183-2705-842B-1D6E0760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lack-Lato"/>
              </a:rPr>
              <a:t>How do we get there?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90DAA-BB87-8C60-B9ED-E091A5896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099800" cy="6286500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Clean the data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Prepare ~2 visualizations that will provide some insight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b="1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Split the data into USA and International locations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Count entries in each new DF to find out sample size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Sample from both DFs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Merge Sampled DFs back together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Run visualization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b="1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Weep</a:t>
            </a:r>
          </a:p>
          <a:p>
            <a:pPr>
              <a:spcBef>
                <a:spcPts val="2400"/>
              </a:spcBef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40023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a bar chart&#10;&#10;Description automatically generated with medium confidence">
            <a:extLst>
              <a:ext uri="{FF2B5EF4-FFF2-40B4-BE49-F238E27FC236}">
                <a16:creationId xmlns:a16="http://schemas.microsoft.com/office/drawing/2014/main" id="{D357CA73-F82A-1769-EE18-B3DF8A26B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245"/>
            <a:ext cx="13001387" cy="564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4818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86BCD365-9922-469F-BB74-C88847D68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2330"/>
            <a:ext cx="12979606" cy="55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8739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AC31-96D4-0726-79D3-48921DED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&amp; 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2356B-030A-CCDA-9780-FCAC6F63B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USA has more tech Mental Health issues</a:t>
            </a:r>
          </a:p>
          <a:p>
            <a:pPr lvl="1"/>
            <a:r>
              <a:rPr lang="en-US" dirty="0"/>
              <a:t>Is this because of overall work culture?</a:t>
            </a:r>
          </a:p>
          <a:p>
            <a:pPr lvl="1"/>
            <a:r>
              <a:rPr lang="en-US" dirty="0"/>
              <a:t>Is this because of wellness programs that are built into national health systems</a:t>
            </a:r>
          </a:p>
          <a:p>
            <a:pPr lvl="1"/>
            <a:r>
              <a:rPr lang="en-US" dirty="0"/>
              <a:t>Is it because there is less of a culture of coming forward with MH issues</a:t>
            </a:r>
          </a:p>
        </p:txBody>
      </p:sp>
    </p:spTree>
    <p:extLst>
      <p:ext uri="{BB962C8B-B14F-4D97-AF65-F5344CB8AC3E}">
        <p14:creationId xmlns:p14="http://schemas.microsoft.com/office/powerpoint/2010/main" val="415398800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EE40-3C6C-78AD-CFDC-6A160F3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223520"/>
            <a:ext cx="10464800" cy="1788160"/>
          </a:xfrm>
        </p:spPr>
        <p:txBody>
          <a:bodyPr/>
          <a:lstStyle/>
          <a:p>
            <a:r>
              <a:rPr lang="en-US" dirty="0"/>
              <a:t>Not Enough Data</a:t>
            </a:r>
          </a:p>
        </p:txBody>
      </p:sp>
      <p:pic>
        <p:nvPicPr>
          <p:cNvPr id="2050" name="Picture 2" descr="Trust Data Not Lore Star Trek GIF">
            <a:extLst>
              <a:ext uri="{FF2B5EF4-FFF2-40B4-BE49-F238E27FC236}">
                <a16:creationId xmlns:a16="http://schemas.microsoft.com/office/drawing/2014/main" id="{551DAB10-B3F7-B7BE-9BA7-7505E250C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6" y="2321560"/>
            <a:ext cx="12820868" cy="720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14085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48C7-8EB5-E49A-D677-826A4064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A9557-5AAE-8AF5-0354-492900A24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Although I am sure some people could try and use this data to make more correlations, we simply didn’t think many of the ones we could have attempted would have been defendable</a:t>
            </a:r>
          </a:p>
          <a:p>
            <a:pPr marL="742950" indent="-742950"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Data as a Time Series not reliable enough to use a Prophet Model and attempt a projection</a:t>
            </a:r>
          </a:p>
          <a:p>
            <a:pPr marL="742950" indent="-742950"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Yes they are mostly bar charts… </a:t>
            </a:r>
            <a:r>
              <a:rPr lang="en-US" dirty="0" err="1"/>
              <a:t>Mea</a:t>
            </a:r>
            <a:r>
              <a:rPr lang="en-US" dirty="0"/>
              <a:t> culpa</a:t>
            </a:r>
          </a:p>
          <a:p>
            <a:pPr marL="742950" indent="-742950"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Lies, Damn Lies and Statistics and Star Trek does have something to say about it…</a:t>
            </a:r>
          </a:p>
        </p:txBody>
      </p:sp>
    </p:spTree>
    <p:extLst>
      <p:ext uri="{BB962C8B-B14F-4D97-AF65-F5344CB8AC3E}">
        <p14:creationId xmlns:p14="http://schemas.microsoft.com/office/powerpoint/2010/main" val="151043818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&lt;100 Slid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~8 </a:t>
            </a:r>
            <a:r>
              <a:rPr dirty="0"/>
              <a:t>Slides</a:t>
            </a:r>
            <a:r>
              <a:rPr lang="en-US" dirty="0"/>
              <a:t> per Minute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511833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8FA87751-0E2E-B5F3-711D-FABD6492D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0"/>
            <a:ext cx="12753975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95086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D6980-4EEF-64F0-BB8F-DB6E5C121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 ones know</a:t>
            </a:r>
            <a:br>
              <a:rPr lang="en-US" dirty="0"/>
            </a:br>
            <a:r>
              <a:rPr lang="en-US" dirty="0"/>
              <a:t>DS9 is better than TNG</a:t>
            </a:r>
          </a:p>
        </p:txBody>
      </p:sp>
    </p:spTree>
    <p:extLst>
      <p:ext uri="{BB962C8B-B14F-4D97-AF65-F5344CB8AC3E}">
        <p14:creationId xmlns:p14="http://schemas.microsoft.com/office/powerpoint/2010/main" val="15595273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421056F-4327-D18F-EC1C-786B8EA38312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673" y="0"/>
            <a:ext cx="13134473" cy="9864042"/>
          </a:xfrm>
        </p:spPr>
      </p:pic>
    </p:spTree>
    <p:extLst>
      <p:ext uri="{BB962C8B-B14F-4D97-AF65-F5344CB8AC3E}">
        <p14:creationId xmlns:p14="http://schemas.microsoft.com/office/powerpoint/2010/main" val="325214393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HIV Testing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Thank you for coming to my Ted Talk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067111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913A6C-79CF-2749-0E55-18C04EAC4E40}"/>
              </a:ext>
            </a:extLst>
          </p:cNvPr>
          <p:cNvSpPr txBox="1"/>
          <p:nvPr/>
        </p:nvSpPr>
        <p:spPr>
          <a:xfrm>
            <a:off x="860686" y="286435"/>
            <a:ext cx="11283428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Dhruba, Ravi and Brendan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0559-280B-8A29-479B-C3D64DCC8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86" y="1234440"/>
            <a:ext cx="11283428" cy="838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154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04E5B0D-788B-91A5-9E7D-15351E69A16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8" b="16668"/>
          <a:stretch>
            <a:fillRect/>
          </a:stretch>
        </p:blipFill>
        <p:spPr/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ame The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7200" dirty="0"/>
              <a:t>Choosing a Topic</a:t>
            </a:r>
            <a:endParaRPr sz="7200" dirty="0"/>
          </a:p>
        </p:txBody>
      </p:sp>
      <p:sp>
        <p:nvSpPr>
          <p:cNvPr id="177" name="What is Game Theory?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6751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 defTabSz="531622">
              <a:spcBef>
                <a:spcPts val="3800"/>
              </a:spcBef>
              <a:buNone/>
              <a:defRPr sz="5460"/>
            </a:pPr>
            <a:r>
              <a:rPr lang="en-US" sz="6000" dirty="0"/>
              <a:t>We looked for datasets on our original topic, “accidents in surgeries” but could not find enough datasets. 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ame Theory"/>
          <p:cNvSpPr txBox="1">
            <a:spLocks noGrp="1"/>
          </p:cNvSpPr>
          <p:nvPr>
            <p:ph type="title"/>
          </p:nvPr>
        </p:nvSpPr>
        <p:spPr>
          <a:xfrm>
            <a:off x="1544320" y="2512325"/>
            <a:ext cx="10464800" cy="4342820"/>
          </a:xfrm>
          <a:prstGeom prst="rect">
            <a:avLst/>
          </a:prstGeom>
        </p:spPr>
        <p:txBody>
          <a:bodyPr/>
          <a:lstStyle>
            <a:lvl1pPr>
              <a:defRPr sz="11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Mental Health in Tech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ame The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7200" dirty="0"/>
              <a:t>Regretting your Topic</a:t>
            </a:r>
            <a:endParaRPr sz="7200" dirty="0"/>
          </a:p>
        </p:txBody>
      </p:sp>
      <p:sp>
        <p:nvSpPr>
          <p:cNvPr id="177" name="What is Game Theory?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6751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 defTabSz="531622">
              <a:spcBef>
                <a:spcPts val="3800"/>
              </a:spcBef>
              <a:buNone/>
              <a:defRPr sz="5460"/>
            </a:pPr>
            <a:r>
              <a:rPr lang="en-US" sz="6000" dirty="0"/>
              <a:t>So we ended up spending all our time on data cleanup from a long running annual survey with no consistent schema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895641920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764</Words>
  <Application>Microsoft Macintosh PowerPoint</Application>
  <PresentationFormat>Custom</PresentationFormat>
  <Paragraphs>99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Helvetica Light</vt:lpstr>
      <vt:lpstr>Helvetica Neue</vt:lpstr>
      <vt:lpstr>Slack-Lato</vt:lpstr>
      <vt:lpstr>Black</vt:lpstr>
      <vt:lpstr>Team Riker</vt:lpstr>
      <vt:lpstr>PowerPoint Presentation</vt:lpstr>
      <vt:lpstr>7 Minutes</vt:lpstr>
      <vt:lpstr>&gt; 50 Slides</vt:lpstr>
      <vt:lpstr>~8 Slides per Minute</vt:lpstr>
      <vt:lpstr>PowerPoint Presentation</vt:lpstr>
      <vt:lpstr>Choosing a Topic</vt:lpstr>
      <vt:lpstr>Mental Health in Tech</vt:lpstr>
      <vt:lpstr>Regretting your Topic</vt:lpstr>
      <vt:lpstr>PowerPoint Presentation</vt:lpstr>
      <vt:lpstr>Mental Health in Tech</vt:lpstr>
      <vt:lpstr>PowerPoint Presentation</vt:lpstr>
      <vt:lpstr>Wrong Data</vt:lpstr>
      <vt:lpstr>Some data is plain text</vt:lpstr>
      <vt:lpstr>Some data has Html</vt:lpstr>
      <vt:lpstr>Some has markdown</vt:lpstr>
      <vt:lpstr>PowerPoint Presentation</vt:lpstr>
      <vt:lpstr>The Data is “Suboptimal”</vt:lpstr>
      <vt:lpstr>So we began our journery</vt:lpstr>
      <vt:lpstr>Wrote some functions </vt:lpstr>
      <vt:lpstr>Wrote a Column name mapping  Dictionary </vt:lpstr>
      <vt:lpstr>Concatenate Qualitative columns for cleaning </vt:lpstr>
      <vt:lpstr>Made the values consistent on 125 cols</vt:lpstr>
      <vt:lpstr>Made the values consistent on 125 cols</vt:lpstr>
      <vt:lpstr>Made the values consistent on 125 cols</vt:lpstr>
      <vt:lpstr>Cleaned the Disorders for consistency and sanity</vt:lpstr>
      <vt:lpstr>Then fixed some types for fields we needed</vt:lpstr>
      <vt:lpstr>Data Thoughts &amp; Recommendations</vt:lpstr>
      <vt:lpstr>Mental Health in Tech</vt:lpstr>
      <vt:lpstr>Do people in Tech Companies or with Tech Roles have more MH issues than their counterparts?</vt:lpstr>
      <vt:lpstr>How do we get there?</vt:lpstr>
      <vt:lpstr>PowerPoint Presentation</vt:lpstr>
      <vt:lpstr>PowerPoint Presentation</vt:lpstr>
      <vt:lpstr>PowerPoint Presentation</vt:lpstr>
      <vt:lpstr>Analysis &amp; Conclusions</vt:lpstr>
      <vt:lpstr>Mental Health in Tech</vt:lpstr>
      <vt:lpstr>Do people in Companies with Wellness Programs have more MH issues then their counterparts?</vt:lpstr>
      <vt:lpstr>How do we get there?</vt:lpstr>
      <vt:lpstr>PowerPoint Presentation</vt:lpstr>
      <vt:lpstr>PowerPoint Presentation</vt:lpstr>
      <vt:lpstr>Analysis &amp; Conclusions</vt:lpstr>
      <vt:lpstr>Mental Health in Tech</vt:lpstr>
      <vt:lpstr>Do USA Tech Employees have more MH issues than International Tech Employees? </vt:lpstr>
      <vt:lpstr>How do we get there?</vt:lpstr>
      <vt:lpstr>PowerPoint Presentation</vt:lpstr>
      <vt:lpstr>PowerPoint Presentation</vt:lpstr>
      <vt:lpstr>Analysis &amp; Conclusions</vt:lpstr>
      <vt:lpstr>Not Enough Data</vt:lpstr>
      <vt:lpstr>Overall Conclusions</vt:lpstr>
      <vt:lpstr>PowerPoint Presentation</vt:lpstr>
      <vt:lpstr>Real ones know DS9 is better than TNG</vt:lpstr>
      <vt:lpstr>PowerPoint Presentation</vt:lpstr>
      <vt:lpstr>Thank you for coming to my Ted Talk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Brendan OHara</cp:lastModifiedBy>
  <cp:revision>18</cp:revision>
  <dcterms:modified xsi:type="dcterms:W3CDTF">2024-07-29T21:15:27Z</dcterms:modified>
</cp:coreProperties>
</file>